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9" r:id="rId3"/>
    <p:sldId id="265" r:id="rId4"/>
    <p:sldId id="282" r:id="rId5"/>
    <p:sldId id="283" r:id="rId6"/>
    <p:sldId id="284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F"/>
    <a:srgbClr val="000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5" autoAdjust="0"/>
    <p:restoredTop sz="96366" autoAdjust="0"/>
  </p:normalViewPr>
  <p:slideViewPr>
    <p:cSldViewPr snapToGrid="0">
      <p:cViewPr varScale="1">
        <p:scale>
          <a:sx n="68" d="100"/>
          <a:sy n="68" d="100"/>
        </p:scale>
        <p:origin x="6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C605B-1089-44B6-9D70-0A01ED226316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02F9A-ECEF-45EF-A40F-1AAE965EB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3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887826"/>
            <a:ext cx="9558670" cy="17192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859079"/>
            <a:ext cx="6634215" cy="595423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3030A4-C320-466A-B5D4-F653890DE576}" type="datetime1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/>
          <a:srcRect l="46414"/>
          <a:stretch/>
        </p:blipFill>
        <p:spPr>
          <a:xfrm>
            <a:off x="-1" y="0"/>
            <a:ext cx="2424223" cy="51411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2753833"/>
            <a:ext cx="12192000" cy="19244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6692" y="635461"/>
            <a:ext cx="1682438" cy="1682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679" y="3391785"/>
            <a:ext cx="8984511" cy="850605"/>
          </a:xfrm>
        </p:spPr>
        <p:txBody>
          <a:bodyPr anchor="b">
            <a:noAutofit/>
          </a:bodyPr>
          <a:lstStyle>
            <a:lvl1pPr algn="ctr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8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F300-EE4B-403C-92AB-05298BF988D6}" type="datetime1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7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075F-3CF5-4D32-951B-93FB4B68D5C2}" type="datetime1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74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099E-17EE-45F7-B222-453077CC536D}" type="datetime1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0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F94195-A1C5-429C-BDB9-8BF24CC7EB71}" type="datetime1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38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0223-108E-4256-8060-535220404F7C}" type="datetime1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51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1831-F10D-43AF-A079-B175D281479D}" type="datetime1">
              <a:rPr lang="ru-RU" smtClean="0"/>
              <a:t>13.09.2023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8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2D07-B81E-404D-B8EA-28EA250FB559}" type="datetime1">
              <a:rPr lang="ru-RU" smtClean="0"/>
              <a:t>13.09.2023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1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83004-C9E9-4B8F-9481-3C334F70E44A}" type="datetime1">
              <a:rPr lang="ru-RU" smtClean="0"/>
              <a:t>13.09.2023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2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9DC4B1-ABF8-4B7A-ADA6-9C921EA1E9AC}" type="datetime1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862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D631CA-81EA-4364-8B33-8517EC3009B4}" type="datetime1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203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746486"/>
            <a:ext cx="4215394" cy="5249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4AC5BDA-5928-456B-906F-6CCB5D2BFA8F}" type="datetime1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802674" cy="215988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400010"/>
            <a:ext cx="12254669" cy="6682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11111"/>
            <a:ext cx="645451" cy="6442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2229" y="402812"/>
            <a:ext cx="9601200" cy="6226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4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478016" y="3017520"/>
            <a:ext cx="8984511" cy="1199163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Роль ТПП Чувашской Республики 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развитии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внешнеэкономической деятельности региона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EDD3B4-F187-4310-049B-2D824A95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38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FD7D25-2DD8-C98D-A8F5-DD80038A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654" y="471824"/>
            <a:ext cx="9601200" cy="622683"/>
          </a:xfrm>
        </p:spPr>
        <p:txBody>
          <a:bodyPr>
            <a:normAutofit/>
          </a:bodyPr>
          <a:lstStyle/>
          <a:p>
            <a:r>
              <a:rPr lang="ru-RU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Направления деятельности, услуги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76D22532-BE2D-06C9-C31A-C22A48E3942F}"/>
              </a:ext>
            </a:extLst>
          </p:cNvPr>
          <p:cNvSpPr/>
          <p:nvPr/>
        </p:nvSpPr>
        <p:spPr>
          <a:xfrm>
            <a:off x="1384863" y="1740779"/>
            <a:ext cx="341152" cy="360726"/>
          </a:xfrm>
          <a:prstGeom prst="ellipse">
            <a:avLst/>
          </a:prstGeom>
          <a:solidFill>
            <a:srgbClr val="004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6BA57789-95CC-A277-A1EC-B9EB42680A08}"/>
              </a:ext>
            </a:extLst>
          </p:cNvPr>
          <p:cNvSpPr/>
          <p:nvPr/>
        </p:nvSpPr>
        <p:spPr>
          <a:xfrm>
            <a:off x="1384863" y="2324495"/>
            <a:ext cx="341152" cy="360726"/>
          </a:xfrm>
          <a:prstGeom prst="ellipse">
            <a:avLst/>
          </a:prstGeom>
          <a:solidFill>
            <a:srgbClr val="004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1F2CFADE-8CC8-7A64-4BE9-3337EC76C9F0}"/>
              </a:ext>
            </a:extLst>
          </p:cNvPr>
          <p:cNvSpPr/>
          <p:nvPr/>
        </p:nvSpPr>
        <p:spPr>
          <a:xfrm>
            <a:off x="1384863" y="3521921"/>
            <a:ext cx="341152" cy="360726"/>
          </a:xfrm>
          <a:prstGeom prst="ellipse">
            <a:avLst/>
          </a:prstGeom>
          <a:solidFill>
            <a:srgbClr val="004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B780BB76-D376-7C9D-DBEB-271D8565C915}"/>
              </a:ext>
            </a:extLst>
          </p:cNvPr>
          <p:cNvSpPr/>
          <p:nvPr/>
        </p:nvSpPr>
        <p:spPr>
          <a:xfrm>
            <a:off x="1384863" y="4120634"/>
            <a:ext cx="341152" cy="360726"/>
          </a:xfrm>
          <a:prstGeom prst="ellipse">
            <a:avLst/>
          </a:prstGeom>
          <a:solidFill>
            <a:srgbClr val="004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4B9FCA60-6817-8CDB-403C-B8964F15D243}"/>
              </a:ext>
            </a:extLst>
          </p:cNvPr>
          <p:cNvSpPr/>
          <p:nvPr/>
        </p:nvSpPr>
        <p:spPr>
          <a:xfrm>
            <a:off x="1384863" y="2923208"/>
            <a:ext cx="341152" cy="360726"/>
          </a:xfrm>
          <a:prstGeom prst="ellipse">
            <a:avLst/>
          </a:prstGeom>
          <a:solidFill>
            <a:srgbClr val="004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926FB7-E329-9839-836E-8D232C4D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47389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t>2</a:t>
            </a:fld>
            <a:endParaRPr lang="ru-RU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0362A53-444B-8CDF-A814-DA05003B81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2654" y="1674923"/>
            <a:ext cx="8967787" cy="4192049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Проведение экспертизы и сертификации товаров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Информационное сопровождение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Поиск деловых партнеров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Проверка надежности партнеров</a:t>
            </a:r>
          </a:p>
          <a:p>
            <a:pPr marL="0" indent="0" eaLnBrk="1" hangingPunct="1">
              <a:lnSpc>
                <a:spcPct val="150000"/>
              </a:lnSpc>
              <a:spcBef>
                <a:spcPct val="30000"/>
              </a:spcBef>
              <a:spcAft>
                <a:spcPct val="30000"/>
              </a:spcAft>
              <a:buNone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и проведение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выставок и деловых миссий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Маркетинговые исследования рынков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Обучение специалистов в сфере ВЭД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 b="1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 b="1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8C88E095-D511-3D39-A524-0DDB37568DE6}"/>
              </a:ext>
            </a:extLst>
          </p:cNvPr>
          <p:cNvSpPr/>
          <p:nvPr/>
        </p:nvSpPr>
        <p:spPr>
          <a:xfrm>
            <a:off x="1384863" y="4731617"/>
            <a:ext cx="341152" cy="360726"/>
          </a:xfrm>
          <a:prstGeom prst="ellipse">
            <a:avLst/>
          </a:prstGeom>
          <a:solidFill>
            <a:srgbClr val="004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6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9C758AEF-3D34-C81C-50AA-6F7E53878DA4}"/>
              </a:ext>
            </a:extLst>
          </p:cNvPr>
          <p:cNvSpPr/>
          <p:nvPr/>
        </p:nvSpPr>
        <p:spPr>
          <a:xfrm>
            <a:off x="1384863" y="5342600"/>
            <a:ext cx="341152" cy="360726"/>
          </a:xfrm>
          <a:prstGeom prst="ellipse">
            <a:avLst/>
          </a:prstGeom>
          <a:solidFill>
            <a:srgbClr val="004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8199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8297" y="494214"/>
            <a:ext cx="10048482" cy="622683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Краткая статистика</a:t>
            </a:r>
            <a:endParaRPr lang="ru-RU" sz="2800" b="1" dirty="0">
              <a:solidFill>
                <a:srgbClr val="00477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F0D32C6-DED9-E08C-FB4D-508B822C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t>3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72FDF0-D70C-DE02-1B06-C7ABA5C76748}"/>
              </a:ext>
            </a:extLst>
          </p:cNvPr>
          <p:cNvSpPr txBox="1"/>
          <p:nvPr/>
        </p:nvSpPr>
        <p:spPr>
          <a:xfrm>
            <a:off x="1563045" y="1273509"/>
            <a:ext cx="10343734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2400" b="1" dirty="0" smtClean="0">
                <a:solidFill>
                  <a:srgbClr val="00477F"/>
                </a:solidFill>
              </a:rPr>
              <a:t> Количество </a:t>
            </a:r>
            <a:r>
              <a:rPr lang="ru-RU" sz="2400" b="1" dirty="0">
                <a:solidFill>
                  <a:srgbClr val="00477F"/>
                </a:solidFill>
              </a:rPr>
              <a:t>предприятий-экспортеров:   </a:t>
            </a:r>
            <a:r>
              <a:rPr lang="ru-RU" sz="2400" b="1" dirty="0" smtClean="0">
                <a:solidFill>
                  <a:srgbClr val="00477F"/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    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00477F"/>
                </a:solidFill>
              </a:rPr>
              <a:t>                                                                                                                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 видов</a:t>
            </a:r>
            <a:r>
              <a:rPr lang="ru-RU" sz="2400" b="1" dirty="0">
                <a:solidFill>
                  <a:srgbClr val="00477F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sz="2400" b="1" dirty="0" smtClean="0">
                <a:solidFill>
                  <a:srgbClr val="00477F"/>
                </a:solidFill>
              </a:rPr>
              <a:t> Количество </a:t>
            </a:r>
            <a:r>
              <a:rPr lang="ru-RU" sz="2400" b="1" dirty="0">
                <a:solidFill>
                  <a:srgbClr val="00477F"/>
                </a:solidFill>
              </a:rPr>
              <a:t>стран-импортеров:      </a:t>
            </a:r>
            <a:r>
              <a:rPr lang="ru-RU" sz="2400" b="1" dirty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                             продукции</a:t>
            </a:r>
            <a:endParaRPr lang="ru-RU" sz="2400" b="1" dirty="0">
              <a:solidFill>
                <a:srgbClr val="00477F"/>
              </a:solidFill>
            </a:endParaRPr>
          </a:p>
          <a:p>
            <a:pPr>
              <a:defRPr/>
            </a:pP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00477F"/>
                </a:solidFill>
              </a:rPr>
              <a:t>                                                                                                                                                                                                   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sz="2400" b="1" dirty="0" smtClean="0">
                <a:solidFill>
                  <a:srgbClr val="00477F"/>
                </a:solidFill>
              </a:rPr>
              <a:t> Количество </a:t>
            </a:r>
            <a:r>
              <a:rPr lang="ru-RU" sz="2400" b="1" dirty="0">
                <a:solidFill>
                  <a:srgbClr val="00477F"/>
                </a:solidFill>
              </a:rPr>
              <a:t>экспертиз и выданных сертификатов для целей </a:t>
            </a:r>
            <a:r>
              <a:rPr lang="ru-RU" sz="2400" b="1" dirty="0" smtClean="0">
                <a:solidFill>
                  <a:srgbClr val="00477F"/>
                </a:solidFill>
              </a:rPr>
              <a:t>ВЭД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477F"/>
                </a:solidFill>
              </a:rPr>
              <a:t> </a:t>
            </a:r>
            <a:endParaRPr lang="ru-RU" sz="2400" b="1" dirty="0">
              <a:solidFill>
                <a:srgbClr val="00477F"/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477F"/>
                </a:solidFill>
              </a:rPr>
              <a:t>     2020г</a:t>
            </a:r>
            <a:r>
              <a:rPr lang="ru-RU" sz="2400" b="1" dirty="0">
                <a:solidFill>
                  <a:srgbClr val="00477F"/>
                </a:solidFill>
              </a:rPr>
              <a:t>. –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5027</a:t>
            </a:r>
            <a:r>
              <a:rPr lang="ru-RU" sz="2400" b="1" dirty="0">
                <a:solidFill>
                  <a:srgbClr val="00477F"/>
                </a:solidFill>
              </a:rPr>
              <a:t>,    2021г. –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4720</a:t>
            </a:r>
            <a:r>
              <a:rPr lang="ru-RU" sz="2400" b="1" dirty="0">
                <a:solidFill>
                  <a:srgbClr val="00477F"/>
                </a:solidFill>
              </a:rPr>
              <a:t>,    2022г. -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4426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400" b="1" dirty="0" smtClean="0"/>
              <a:t>2023г. -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2640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400" b="1" dirty="0">
              <a:solidFill>
                <a:srgbClr val="00477F"/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ru-RU" sz="2400" b="1" dirty="0" smtClean="0">
                <a:solidFill>
                  <a:srgbClr val="00477F"/>
                </a:solidFill>
              </a:rPr>
              <a:t> Количество </a:t>
            </a:r>
            <a:r>
              <a:rPr lang="ru-RU" sz="2400" b="1" dirty="0">
                <a:solidFill>
                  <a:srgbClr val="00477F"/>
                </a:solidFill>
              </a:rPr>
              <a:t>контрактных, потребительских, таможенных </a:t>
            </a:r>
            <a:r>
              <a:rPr lang="ru-RU" sz="2400" b="1" dirty="0" smtClean="0">
                <a:solidFill>
                  <a:srgbClr val="00477F"/>
                </a:solidFill>
              </a:rPr>
              <a:t>экспертиз: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477F"/>
                </a:solidFill>
              </a:rPr>
              <a:t>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477F"/>
                </a:solidFill>
              </a:rPr>
              <a:t>      2020г</a:t>
            </a:r>
            <a:r>
              <a:rPr lang="ru-RU" sz="2400" b="1" dirty="0">
                <a:solidFill>
                  <a:srgbClr val="00477F"/>
                </a:solidFill>
              </a:rPr>
              <a:t>. –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274</a:t>
            </a:r>
            <a:r>
              <a:rPr lang="ru-RU" sz="2400" b="1" dirty="0">
                <a:solidFill>
                  <a:srgbClr val="00477F"/>
                </a:solidFill>
              </a:rPr>
              <a:t>,      2021г. –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</a:t>
            </a:r>
            <a:r>
              <a:rPr lang="ru-RU" sz="2400" b="1" dirty="0">
                <a:solidFill>
                  <a:srgbClr val="00477F"/>
                </a:solidFill>
              </a:rPr>
              <a:t>,     </a:t>
            </a:r>
            <a:r>
              <a:rPr lang="ru-RU" sz="2400" b="1" dirty="0" smtClean="0">
                <a:solidFill>
                  <a:srgbClr val="00477F"/>
                </a:solidFill>
              </a:rPr>
              <a:t> </a:t>
            </a:r>
            <a:r>
              <a:rPr lang="ru-RU" sz="2400" b="1" dirty="0">
                <a:solidFill>
                  <a:srgbClr val="00477F"/>
                </a:solidFill>
              </a:rPr>
              <a:t>2022г. –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249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00477F"/>
                </a:solidFill>
              </a:rPr>
              <a:t>2023</a:t>
            </a:r>
            <a:r>
              <a:rPr lang="ru-RU" sz="2400" b="1" dirty="0" smtClean="0">
                <a:solidFill>
                  <a:srgbClr val="00477F"/>
                </a:solidFill>
              </a:rPr>
              <a:t>г. -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&gt;1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0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Справочно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месяцев 2023 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 ТПП Чувашской Республики обратились за консультациями по вопросам ВЭД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более 100 предприятий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1800" b="1" dirty="0">
              <a:solidFill>
                <a:srgbClr val="00477F"/>
              </a:solidFill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318091" y="1273509"/>
            <a:ext cx="363590" cy="1348034"/>
          </a:xfrm>
          <a:prstGeom prst="rightBrace">
            <a:avLst>
              <a:gd name="adj1" fmla="val 0"/>
              <a:gd name="adj2" fmla="val 4932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34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6FFF5E-A198-8929-6E45-7DCCF69FA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668" y="469573"/>
            <a:ext cx="9911497" cy="622683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Клуб Экспортеров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и задачи)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2DD0AC-CA6C-093F-B11E-17B73373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E30EA9-3342-B20E-44D2-4E9B97967D13}"/>
              </a:ext>
            </a:extLst>
          </p:cNvPr>
          <p:cNvSpPr txBox="1"/>
          <p:nvPr/>
        </p:nvSpPr>
        <p:spPr>
          <a:xfrm>
            <a:off x="988493" y="1472101"/>
            <a:ext cx="10708672" cy="5305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Цели</a:t>
            </a:r>
          </a:p>
          <a:p>
            <a:pPr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</a:rPr>
              <a:t>Развитие экспортного потенциала Чувашской Республики</a:t>
            </a:r>
          </a:p>
          <a:p>
            <a:pPr marL="180975" indent="-180975"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</a:rPr>
              <a:t>Консолидация профессионального и бизнес-сообщества региона для продвижения продукции на внешние рынки</a:t>
            </a:r>
          </a:p>
          <a:p>
            <a:pPr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>
                <a:solidFill>
                  <a:srgbClr val="C00000"/>
                </a:solidFill>
              </a:rPr>
              <a:t>Повышение конкурентоспособности предприятий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b="1" dirty="0"/>
              <a:t>Задачи</a:t>
            </a:r>
          </a:p>
          <a:p>
            <a:pPr marL="180975" indent="-180975"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/>
              <a:t>Демонстрация экспортного потенциала Чувашской Республики</a:t>
            </a:r>
          </a:p>
          <a:p>
            <a:pPr marL="180975" indent="-180975"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/>
              <a:t>Создание эффективной постояннодействующей открытой площадки для общения</a:t>
            </a:r>
          </a:p>
          <a:p>
            <a:pPr marL="180975" indent="-180975"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/>
              <a:t>Развитие деловых контактов между предприятиями Чувашской Республики</a:t>
            </a:r>
          </a:p>
          <a:p>
            <a:pPr marL="180975" indent="-180975"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/>
              <a:t>Организация и обеспечение непосредственного общения экспортеров и предпринимателей</a:t>
            </a:r>
          </a:p>
          <a:p>
            <a:pPr marL="180975" indent="-180975"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/>
              <a:t>Разработка и реализация программ менторства и наставничества в сфере  ВЭД</a:t>
            </a:r>
          </a:p>
          <a:p>
            <a:pPr marL="180975" indent="-180975"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/>
              <a:t>Обмен опытом по ведению экспортной деятельности, выявление лучших практик, «историй успеха», решение актуальных проблем предпринимателей</a:t>
            </a:r>
          </a:p>
          <a:p>
            <a:pPr marL="180975" indent="-180975" algn="just">
              <a:lnSpc>
                <a:spcPct val="114000"/>
              </a:lnSpc>
              <a:buFont typeface="+mj-lt"/>
              <a:buAutoNum type="arabicPeriod"/>
              <a:defRPr/>
            </a:pPr>
            <a:r>
              <a:rPr lang="ru-RU" b="1" dirty="0"/>
              <a:t>Формирование предложений по совершенствованию механизмов государственной поддержки и стимулирования экспортной деятельности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97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EA832-4E6A-562B-BCEE-805399D58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471823"/>
            <a:ext cx="10049520" cy="622683"/>
          </a:xfrm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задачи Правительства Чувашии на 2023 год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3B95C1-B98A-4980-6C23-3AF19AFA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A4E779-9756-0708-F6D6-73D81D7EE697}"/>
              </a:ext>
            </a:extLst>
          </p:cNvPr>
          <p:cNvSpPr txBox="1"/>
          <p:nvPr/>
        </p:nvSpPr>
        <p:spPr>
          <a:xfrm>
            <a:off x="1351472" y="1597729"/>
            <a:ext cx="9489056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rgbClr val="00477F"/>
                </a:solidFill>
              </a:rPr>
              <a:t>Расширение географии экспорта</a:t>
            </a:r>
          </a:p>
          <a:p>
            <a:pPr>
              <a:defRPr/>
            </a:pPr>
            <a:r>
              <a:rPr lang="ru-RU" sz="2000" b="1" dirty="0">
                <a:solidFill>
                  <a:srgbClr val="00477F"/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rgbClr val="00477F"/>
                </a:solidFill>
              </a:rPr>
              <a:t>Переориентация поставок товаров: </a:t>
            </a:r>
          </a:p>
          <a:p>
            <a:pPr marL="447675">
              <a:defRPr/>
            </a:pPr>
            <a:r>
              <a:rPr lang="ru-RU" sz="1800" i="1" dirty="0">
                <a:solidFill>
                  <a:srgbClr val="00477F"/>
                </a:solidFill>
              </a:rPr>
              <a:t>приоритетным направлением внешнеэкономической деятельности республики является сотрудничество в рамках СНГ, БРИКС, ШОС, АТЭС,    а также укрепление интеграции в рамках ЕАЭС (страны Азии, Ближнего Востока, Латинской Америки, Африки)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endParaRPr lang="ru-RU" sz="2000" b="1" dirty="0">
              <a:solidFill>
                <a:srgbClr val="00477F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rgbClr val="00477F"/>
                </a:solidFill>
              </a:rPr>
              <a:t>Увеличение количества экспортеров, вовлечение в экспортную деятельность новых предприятий региона</a:t>
            </a: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endParaRPr lang="ru-RU" sz="2000" b="1" dirty="0">
              <a:solidFill>
                <a:srgbClr val="00477F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rgbClr val="00477F"/>
                </a:solidFill>
              </a:rPr>
              <a:t>Развитие электронной торговли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76D8D5D-C2E3-0463-8EC4-9EF94F9E18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9619" y="4270075"/>
            <a:ext cx="4312381" cy="2587925"/>
          </a:xfrm>
          <a:prstGeom prst="rect">
            <a:avLst/>
          </a:prstGeom>
        </p:spPr>
      </p:pic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50839D41-919E-13B5-21D9-512780D98399}"/>
              </a:ext>
            </a:extLst>
          </p:cNvPr>
          <p:cNvSpPr txBox="1">
            <a:spLocks/>
          </p:cNvSpPr>
          <p:nvPr/>
        </p:nvSpPr>
        <p:spPr>
          <a:xfrm>
            <a:off x="10595708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B385E7-E24E-4C0E-B24D-FB6E1A3DFE9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4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9B640D-B1D9-FFA7-52FC-6768F152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5121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t>6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761020-5692-1C30-FDF6-B9E30684608A}"/>
              </a:ext>
            </a:extLst>
          </p:cNvPr>
          <p:cNvSpPr txBox="1"/>
          <p:nvPr/>
        </p:nvSpPr>
        <p:spPr>
          <a:xfrm>
            <a:off x="948907" y="1572306"/>
            <a:ext cx="10627742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400" b="1" dirty="0">
                <a:solidFill>
                  <a:srgbClr val="0047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синхронизировать планы и организовать совместную работу организаций инфраструктуры «Мой бизнес» и ТПП по: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sz="2000" b="1" dirty="0">
              <a:solidFill>
                <a:srgbClr val="00477F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477F"/>
                </a:solidFill>
              </a:rPr>
              <a:t>Продвижению российских предприятий на зарубежные рынки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sz="1800" b="1" dirty="0">
                <a:solidFill>
                  <a:srgbClr val="00477F"/>
                </a:solidFill>
              </a:rPr>
              <a:t>Организации и проведению выставок и деловых миссий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1800" b="1" dirty="0">
                <a:solidFill>
                  <a:srgbClr val="00477F"/>
                </a:solidFill>
              </a:rPr>
              <a:t>Организации постояннодействующих курсов в сфере ВЭД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1800" b="1" dirty="0">
                <a:solidFill>
                  <a:srgbClr val="00477F"/>
                </a:solidFill>
              </a:rPr>
              <a:t>Проведению маркетинговых исследований рынков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ru-RU" altLang="ru-RU" sz="1800" b="1" dirty="0">
                <a:solidFill>
                  <a:srgbClr val="00477F"/>
                </a:solidFill>
              </a:rPr>
              <a:t>Проведению «круглых столов» по проблемным вопросам в сфере ВЭД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4E53F9A-EC99-8348-C262-84A08E1FD9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251" y="5116112"/>
            <a:ext cx="3174603" cy="87619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EEEBE58-EE38-10B0-3FEE-38D2F2F22B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85072" y="5006717"/>
            <a:ext cx="1740210" cy="94643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65EBD-0584-248B-FC8D-A049514989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707" y="5006717"/>
            <a:ext cx="1185925" cy="1202059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6977A53F-87FD-D365-E0D9-DBAB104DEC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544" y="5006717"/>
            <a:ext cx="1084140" cy="109498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A046580-5BD9-0F10-D81F-35E24485D40A}"/>
              </a:ext>
            </a:extLst>
          </p:cNvPr>
          <p:cNvSpPr txBox="1"/>
          <p:nvPr/>
        </p:nvSpPr>
        <p:spPr>
          <a:xfrm>
            <a:off x="1077933" y="6123606"/>
            <a:ext cx="2237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Министерство экономического развития и имущественных отношений Чувашкой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val="226484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65CB2-D915-BAA9-0BE9-AB54F46B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2023" y="408925"/>
            <a:ext cx="9583973" cy="529106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2CCFBD-9120-41FB-F55B-69BFC6354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910" y="3260053"/>
            <a:ext cx="7969649" cy="73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Вместе мы будем сильнее!</a:t>
            </a: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8840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Другая 2">
      <a:dk1>
        <a:srgbClr val="17365D"/>
      </a:dk1>
      <a:lt1>
        <a:sysClr val="window" lastClr="FFFFFF"/>
      </a:lt1>
      <a:dk2>
        <a:srgbClr val="1F497D"/>
      </a:dk2>
      <a:lt2>
        <a:srgbClr val="A5A5A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Microsoft PowerPoint" id="{EBDD4D9B-39F7-4450-B844-2CEF811F54C9}" vid="{99C8D5F3-FB6F-4091-80C1-EA005D395E9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1268</TotalTime>
  <Words>385</Words>
  <Application>Microsoft Office PowerPoint</Application>
  <PresentationFormat>Широкоэкранный</PresentationFormat>
  <Paragraphs>72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Roboto</vt:lpstr>
      <vt:lpstr>Wingdings</vt:lpstr>
      <vt:lpstr>Crop</vt:lpstr>
      <vt:lpstr>Роль ТПП Чувашской Республики  в развитии внешнеэкономической деятельности региона</vt:lpstr>
      <vt:lpstr>Направления деятельности, услуги</vt:lpstr>
      <vt:lpstr>Краткая статистика</vt:lpstr>
      <vt:lpstr>Клуб Экспортеров (цели и задачи)</vt:lpstr>
      <vt:lpstr>Ключевые задачи Правительства Чувашии на 2023 год</vt:lpstr>
      <vt:lpstr>Презентация PowerPoint</vt:lpstr>
      <vt:lpstr>Спасибо за внимание!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Игорь В. Кустарин</cp:lastModifiedBy>
  <cp:revision>121</cp:revision>
  <dcterms:created xsi:type="dcterms:W3CDTF">2023-01-24T12:15:21Z</dcterms:created>
  <dcterms:modified xsi:type="dcterms:W3CDTF">2023-09-13T13:47:47Z</dcterms:modified>
</cp:coreProperties>
</file>